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</p:sldMasterIdLst>
  <p:notesMasterIdLst>
    <p:notesMasterId r:id="rId23"/>
  </p:notesMasterIdLst>
  <p:sldIdLst>
    <p:sldId id="256" r:id="rId2"/>
    <p:sldId id="257" r:id="rId3"/>
    <p:sldId id="318" r:id="rId4"/>
    <p:sldId id="325" r:id="rId5"/>
    <p:sldId id="319" r:id="rId6"/>
    <p:sldId id="320" r:id="rId7"/>
    <p:sldId id="321" r:id="rId8"/>
    <p:sldId id="313" r:id="rId9"/>
    <p:sldId id="314" r:id="rId10"/>
    <p:sldId id="302" r:id="rId11"/>
    <p:sldId id="303" r:id="rId12"/>
    <p:sldId id="322" r:id="rId13"/>
    <p:sldId id="323" r:id="rId14"/>
    <p:sldId id="324" r:id="rId15"/>
    <p:sldId id="309" r:id="rId16"/>
    <p:sldId id="316" r:id="rId17"/>
    <p:sldId id="317" r:id="rId18"/>
    <p:sldId id="315" r:id="rId19"/>
    <p:sldId id="310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7" d="100"/>
          <a:sy n="67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8A71F-936C-4FFE-96BC-FDD23A361C32}" type="datetimeFigureOut">
              <a:rPr lang="en-US" smtClean="0"/>
              <a:t>25-May-17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ED94B-F179-4E30-A1CA-85CDAFB7B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5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D94B-F179-4E30-A1CA-85CDAFB7B6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D94B-F179-4E30-A1CA-85CDAFB7B64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851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D94B-F179-4E30-A1CA-85CDAFB7B64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D94B-F179-4E30-A1CA-85CDAFB7B64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1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1ED94B-F179-4E30-A1CA-85CDAFB7B6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638C-1FAC-4F8B-BA95-A722F35625A5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C2B0D-4983-4BC7-9518-377D26C30447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9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234D-0DEB-4276-BDAC-2B1D50CFCD21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8349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1964-5FD6-43BF-9F69-3558DA4E6D72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84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BE83D-2285-4BA0-A0CE-FDD20267AE07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4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3F3A-E1E4-45FA-BFD0-44F8E43CA94E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E8A6A-3C8C-43C3-97F9-CF02805B0019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4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68BA-6976-4329-B287-6CFA6BBB540C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1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1BD54-CECD-40A2-8078-2F83C3C4596B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78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088D-1C71-4952-A987-6BB5DA30B977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7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626FE-B01D-4130-B87F-D7DB2B6BE1DC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13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98A4F-97C3-4591-8662-76132E5761FC}" type="datetime1">
              <a:rPr lang="en-US" smtClean="0"/>
              <a:t>25-May-17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5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9B34D-6719-43A7-BC9B-4BF4DE61AEA3}" type="datetime1">
              <a:rPr lang="en-US" smtClean="0"/>
              <a:t>25-May-17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9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A834A-D62A-4CFA-96F6-932A5E131938}" type="datetime1">
              <a:rPr lang="en-US" smtClean="0"/>
              <a:t>25-May-17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2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91BD-1AE3-4421-B135-4BCDABD4B684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2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848E-348A-4146-BD27-534836EB7844}" type="datetime1">
              <a:rPr lang="en-US" smtClean="0"/>
              <a:t>25-May-17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0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45E30-1092-48AF-A024-0748A8D7EC49}" type="datetime1">
              <a:rPr lang="en-US" smtClean="0"/>
              <a:t>25-May-17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Computer Science Department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97F871A-0344-4F39-920F-0B199673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69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imbal.com/android/v2/devguide.html" TargetMode="External"/><Relationship Id="rId2" Type="http://schemas.openxmlformats.org/officeDocument/2006/relationships/hyperlink" Target="http://www.ebay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8587" y="0"/>
            <a:ext cx="12530138" cy="120550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IoT based Appointment &amp; </a:t>
            </a:r>
            <a:r>
              <a:rPr lang="en-US" sz="4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Location </a:t>
            </a:r>
            <a:r>
              <a:rPr lang="en-US" sz="4800" dirty="0"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241" y="5380672"/>
            <a:ext cx="3649247" cy="1477328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Guided by: 	</a:t>
            </a: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Jiangjiang Liu, </a:t>
            </a:r>
            <a:endParaRPr lang="en-US" sz="20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Dr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Bo Sun,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Dr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Stefan </a:t>
            </a:r>
            <a:r>
              <a:rPr 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Andrei</a:t>
            </a:r>
            <a:endParaRPr lang="en-US" sz="2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37331" y="5306793"/>
            <a:ext cx="4573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Aksh Patel    - L20405163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Bhumit Patel - L20382154</a:t>
            </a: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Nikul Patel    - L20400583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70" y="1716163"/>
            <a:ext cx="3674421" cy="3243770"/>
          </a:xfrm>
          <a:prstGeom prst="rect">
            <a:avLst/>
          </a:prstGeom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image01.jp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438470" y="4958397"/>
            <a:ext cx="1619556" cy="153447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352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Architecture</a:t>
            </a:r>
            <a:endParaRPr lang="en-US" sz="4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811" y="1439180"/>
            <a:ext cx="8021114" cy="482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0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69154" y="1301312"/>
            <a:ext cx="8915399" cy="5066567"/>
          </a:xfrm>
        </p:spPr>
        <p:txBody>
          <a:bodyPr>
            <a:normAutofit fontScale="92500" lnSpcReduction="10000"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Beacon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sense by application when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user arrives at the appointment office.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sends the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cloud server about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beacon id and the location of beacon.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Now cloud server send notification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the user device about Appointment time and token number. 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system can be implemented in any office environment where scheduling is required.</a:t>
            </a: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&amp; Implementation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33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69154" y="1301312"/>
            <a:ext cx="8915399" cy="5066567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Scheduler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&amp; Implementation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714500"/>
            <a:ext cx="8799028" cy="4753201"/>
          </a:xfrm>
          <a:prstGeom prst="rect">
            <a:avLst/>
          </a:prstGeom>
        </p:spPr>
      </p:pic>
      <p:sp>
        <p:nvSpPr>
          <p:cNvPr id="7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1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9414" y="1426309"/>
            <a:ext cx="10622846" cy="493163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LocateMee Application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Beacon  sense </a:t>
            </a: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user’s mobile </a:t>
            </a: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application. </a:t>
            </a: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</a:t>
            </a: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 notification to user with campus map.</a:t>
            </a: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build this scenario for our Lamar University infrastructure. </a:t>
            </a: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Helpful to the user who visit Lamar University first time.</a:t>
            </a:r>
          </a:p>
          <a:p>
            <a:pPr marL="62865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&amp; Implementation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19414" y="1426309"/>
            <a:ext cx="10622846" cy="98828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LocateMee </a:t>
            </a:r>
            <a:r>
              <a:rPr lang="en-US" sz="28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&amp; Implementation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01" y="2094674"/>
            <a:ext cx="7549358" cy="439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3080" y="1608870"/>
            <a:ext cx="8915399" cy="5066567"/>
          </a:xfrm>
        </p:spPr>
        <p:txBody>
          <a:bodyPr>
            <a:normAutofit/>
          </a:bodyPr>
          <a:lstStyle/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Front-end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Android Application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 , XML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Middleware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 services 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Node.js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Firebase Real-time Database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: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 : Bluetooth enabled Device , Web server with Node.js support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Technologies</a:t>
            </a:r>
            <a:endParaRPr lang="en-US" sz="4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0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Demo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3" name="Demo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9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0344" y="1608870"/>
            <a:ext cx="8915399" cy="5066567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Case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68447"/>
              </p:ext>
            </p:extLst>
          </p:nvPr>
        </p:nvGraphicFramePr>
        <p:xfrm>
          <a:off x="2122027" y="1592139"/>
          <a:ext cx="9407988" cy="4718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1997">
                  <a:extLst>
                    <a:ext uri="{9D8B030D-6E8A-4147-A177-3AD203B41FA5}">
                      <a16:colId xmlns="" xmlns:a16="http://schemas.microsoft.com/office/drawing/2014/main" val="4072678701"/>
                    </a:ext>
                  </a:extLst>
                </a:gridCol>
                <a:gridCol w="2351997">
                  <a:extLst>
                    <a:ext uri="{9D8B030D-6E8A-4147-A177-3AD203B41FA5}">
                      <a16:colId xmlns="" xmlns:a16="http://schemas.microsoft.com/office/drawing/2014/main" val="3585446529"/>
                    </a:ext>
                  </a:extLst>
                </a:gridCol>
                <a:gridCol w="2351997">
                  <a:extLst>
                    <a:ext uri="{9D8B030D-6E8A-4147-A177-3AD203B41FA5}">
                      <a16:colId xmlns="" xmlns:a16="http://schemas.microsoft.com/office/drawing/2014/main" val="1005750559"/>
                    </a:ext>
                  </a:extLst>
                </a:gridCol>
                <a:gridCol w="2351997">
                  <a:extLst>
                    <a:ext uri="{9D8B030D-6E8A-4147-A177-3AD203B41FA5}">
                      <a16:colId xmlns="" xmlns:a16="http://schemas.microsoft.com/office/drawing/2014/main" val="3246575631"/>
                    </a:ext>
                  </a:extLst>
                </a:gridCol>
              </a:tblGrid>
              <a:tr h="6803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Scenario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 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Expected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Actual 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41640815"/>
                  </a:ext>
                </a:extLst>
              </a:tr>
              <a:tr h="13459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 with Bluetooth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arrives to bacon area with Bluetooth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off device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appointment will be scheduled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request users to turn on Bluetooth 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35845981"/>
                  </a:ext>
                </a:extLst>
              </a:tr>
              <a:tr h="165653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 with Bluetooth on</a:t>
                      </a: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arrives to bacon area with Bluetooth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on device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appointment will be scheduled</a:t>
                      </a:r>
                    </a:p>
                    <a:p>
                      <a:pPr algn="ctr"/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detects neatest bacon and process request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5596926"/>
                  </a:ext>
                </a:extLst>
              </a:tr>
              <a:tr h="103533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or more Device arrives within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few seconds difference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Multiple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user arrives at bacon area with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 arrives first should get first appointment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Person</a:t>
                      </a:r>
                      <a:r>
                        <a:rPr lang="en-US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turn on Bluetooth first get first appointment</a:t>
                      </a:r>
                      <a:endParaRPr 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9250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1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3080" y="2083533"/>
            <a:ext cx="8915399" cy="4202967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user interface for adding time slots for user convenience in Scheduler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LocateMee application for all building of University with details and another app for amusement park.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indoor navigation system for shopping mall.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10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3080" y="1608870"/>
            <a:ext cx="8915399" cy="5066567"/>
          </a:xfrm>
        </p:spPr>
        <p:txBody>
          <a:bodyPr>
            <a:normAutofit/>
          </a:bodyPr>
          <a:lstStyle/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IOT allows objects to be sensed and/or controlled remotely across existing network infrastructure, this opportunity can be used to easily integrate physical word into computer-based systems , and which can lead to smart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grids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smart transportation  and smart cities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2865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demonstrate small application using BLE bacon devices , which can be used in multiple ways to from making small decision to collecting large amount of data</a:t>
            </a:r>
          </a:p>
          <a:p>
            <a:pPr marL="62865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923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79451" y="184951"/>
            <a:ext cx="9084969" cy="1190119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97461" y="1811215"/>
            <a:ext cx="4117639" cy="4681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&amp; Implementation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Case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Demo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Bibliography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1561" y="1448392"/>
            <a:ext cx="10213555" cy="5409608"/>
          </a:xfrm>
        </p:spPr>
        <p:txBody>
          <a:bodyPr>
            <a:normAutofit fontScale="62500" lnSpcReduction="20000"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Oladayo Bello and Sherali Zeadally, “Intelligent Device-to-Device Communication in the Internet of Things,” </a:t>
            </a: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IEEE SYSTEMS JOURNAL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VOL. 10, NO.3 (September 2016).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Ola Salman, Sarah Abdallah, Imad H. Elhajj, Ali Chehab, and Ayman Kayssi, “Identity-Based Authentication Scheme for the Internet of Things,” 978-1-5090-0679-3,</a:t>
            </a: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IEEE Symposium on Computers and Communication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(2016).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http://www.ebay.com/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Rakesh K. Deore, Vijay R. Sonawane, and Pooja H. Satpute, "Internet of Thing Based Home Appliances Control," 978-1-5090-0076-0, </a:t>
            </a: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International Conference on Computational Intelligence and Communication Networks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(2015).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Ramaswamy Pillai Vinob Chander, "Web Services for the Internet of Things - A feasibility study," 2325-2944, </a:t>
            </a: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International Conference on Distributed Computing in Sensor Systems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(2016).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</a:t>
            </a:r>
            <a:r>
              <a:rPr lang="en-US" sz="3200" u="sng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://docs.gimbal.com/android/v2/devguide.html</a:t>
            </a:r>
            <a:r>
              <a:rPr lang="en-US" sz="3200" u="sng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Nomusa Dlodlo, Oscar Gcaba, and Andrew Smith, "Internet of Things Technologies in Smart Cities," 978-1-905824-55-7, </a:t>
            </a:r>
            <a:r>
              <a:rPr lang="en-US" sz="32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International Information Management Corporation 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(2016).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Charalampos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Papamanthou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Franco P.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Preparata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Roberto 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,"Algorithms for Location Estimation Based on RSSI Sampling,” </a:t>
            </a:r>
            <a:r>
              <a:rPr lang="en-US" sz="32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Algosensors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(2008)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Bibliography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rendysocialite.com/wp-content/uploads/2014/06/ThankYouScriptPNG1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655" y="100013"/>
            <a:ext cx="7362581" cy="21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sodahead.com/polls/0/0/4/0/5/6/6/2/7/017847668_ask_question_2_ce96e3e01c85a38a0d39c61cfae6d42c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40" y="2582443"/>
            <a:ext cx="2259012" cy="225901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99091" y="121992"/>
            <a:ext cx="9084969" cy="8828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2104" y="1426309"/>
            <a:ext cx="10087934" cy="436489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 of Things (IoT) is the concept of connecting any device to the internet.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dvanced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connectivity of devices, systems, and services that goes beyond M2M communications and covers a variety of protocols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IoT Devices: Smart home device, Beacon device, Raspberry Pi, Amazon dash buttons, smart trackers, etc.</a:t>
            </a: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867" y="5083481"/>
            <a:ext cx="1647825" cy="1415440"/>
          </a:xfrm>
          <a:prstGeom prst="rect">
            <a:avLst/>
          </a:prstGeom>
        </p:spPr>
      </p:pic>
      <p:pic>
        <p:nvPicPr>
          <p:cNvPr id="13" name="Picture 2" descr="http://1u88jj3r4db2x4txp44yqfj1.wpengine.netdna-cdn.com/wp-content/uploads/2014/08/google-nest-device.jpg?w=5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593" y="5160071"/>
            <a:ext cx="1871341" cy="139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www.adafruit.com/includes/templates/adafruit2013/images/little_p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31" y="5011308"/>
            <a:ext cx="1917005" cy="17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99091" y="121992"/>
            <a:ext cx="9084969" cy="8828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40260" y="1916085"/>
            <a:ext cx="9337340" cy="884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IoT applications like smart cities, smart energy management system, heart monitoring implants, etc.</a:t>
            </a:r>
          </a:p>
        </p:txBody>
      </p:sp>
    </p:spTree>
    <p:extLst>
      <p:ext uri="{BB962C8B-B14F-4D97-AF65-F5344CB8AC3E}">
        <p14:creationId xmlns:p14="http://schemas.microsoft.com/office/powerpoint/2010/main" val="75952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99091" y="121992"/>
            <a:ext cx="9084969" cy="8828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2104" y="1426308"/>
            <a:ext cx="10087934" cy="524720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beacon device?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Broadcast signal that can heard by smart devices.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Runs on a small batteries.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Bluetooth capable antennas.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Platform independent.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Beacon bluetooth range can be adjustable.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Mainly used for indoor location system</a:t>
            </a:r>
          </a:p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Affordable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6" y="2676525"/>
            <a:ext cx="4161538" cy="2338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99091" y="121992"/>
            <a:ext cx="9084969" cy="8828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54935" y="1791434"/>
            <a:ext cx="10087934" cy="4701442"/>
          </a:xfrm>
        </p:spPr>
        <p:txBody>
          <a:bodyPr>
            <a:normAutofit/>
          </a:bodyPr>
          <a:lstStyle/>
          <a:p>
            <a:pPr marL="6858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beacon works?</a:t>
            </a:r>
          </a:p>
          <a:p>
            <a:pPr marL="685800" indent="-571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 out signals using bluetooth low energy packets.</a:t>
            </a:r>
          </a:p>
          <a:p>
            <a:pPr marL="685800" indent="-571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need to access the location.</a:t>
            </a:r>
          </a:p>
          <a:p>
            <a:pPr marL="685800" indent="-571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beacon ID and ask application &amp; OS to monitor beacon ID.</a:t>
            </a:r>
          </a:p>
          <a:p>
            <a:pPr marL="685800" indent="-571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device sense the beacon and let know the application.</a:t>
            </a:r>
          </a:p>
          <a:p>
            <a:pPr marL="685800" indent="-571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 go back to server and it take action.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99091" y="121992"/>
            <a:ext cx="9084969" cy="8828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42640" y="2144024"/>
            <a:ext cx="10087934" cy="4144481"/>
          </a:xfrm>
        </p:spPr>
        <p:txBody>
          <a:bodyPr>
            <a:normAutofit/>
          </a:bodyPr>
          <a:lstStyle/>
          <a:p>
            <a:pPr marL="685800" indent="-4000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indoor location system and appointment system in Android framework.</a:t>
            </a:r>
          </a:p>
          <a:p>
            <a:pPr marL="685800" indent="-40005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0005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IoT applications are growing trend in the applications of healthy care, location system, connected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cars, etc.</a:t>
            </a:r>
          </a:p>
          <a:p>
            <a:pPr marL="685800" indent="-40005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4000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Multinational companies like Verizon, PayPal predict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by 2020, the internet of things will be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 billion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units. 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5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80344" y="1426308"/>
            <a:ext cx="6176168" cy="5066567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 Signal Strength Indicator (RSSI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RSSI use to know the strength of signal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RSSI help to set range of  beacon device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per RSSI range we can make a function which can do different task at different range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143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 in DBM (DeciBels below 1 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Mill watt)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285750" algn="just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7825277" y="2418764"/>
            <a:ext cx="3892062" cy="30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2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793080" y="1837471"/>
            <a:ext cx="8915399" cy="447760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RSSI= A- (10nlog10d)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Where,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RSSI (Received Signal Strength Indicator) in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dbm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= transmission power of beacon,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= path loss exponent (n can be deferent in indoor and outdoor it depends on the medium),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 =distance between beacon and mobile.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73" y="211015"/>
            <a:ext cx="1200887" cy="793852"/>
          </a:xfrm>
          <a:prstGeom prst="rect">
            <a:avLst/>
          </a:prstGeom>
        </p:spPr>
      </p:pic>
      <p:sp>
        <p:nvSpPr>
          <p:cNvPr id="13" name="Title 5"/>
          <p:cNvSpPr txBox="1">
            <a:spLocks/>
          </p:cNvSpPr>
          <p:nvPr/>
        </p:nvSpPr>
        <p:spPr>
          <a:xfrm>
            <a:off x="399091" y="121992"/>
            <a:ext cx="9084969" cy="8828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Cont...</a:t>
            </a:r>
            <a:endParaRPr lang="en-US" sz="4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F871A-0344-4F39-920F-0B1996730883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4845048" y="6492875"/>
            <a:ext cx="2811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Department of Computer Science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2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2632</TotalTime>
  <Words>1000</Words>
  <Application>Microsoft Office PowerPoint</Application>
  <PresentationFormat>Widescreen</PresentationFormat>
  <Paragraphs>185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IoT based Appointment &amp; Location Application</vt:lpstr>
      <vt:lpstr>Outline</vt:lpstr>
      <vt:lpstr>Introduction</vt:lpstr>
      <vt:lpstr>Introduction</vt:lpstr>
      <vt:lpstr>Introduction</vt:lpstr>
      <vt:lpstr>Introduction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Privacy Law, It's the U.S. vs. the World</dc:title>
  <dc:creator>Bhumit Patel</dc:creator>
  <cp:lastModifiedBy>Bhumit Patel</cp:lastModifiedBy>
  <cp:revision>348</cp:revision>
  <dcterms:created xsi:type="dcterms:W3CDTF">2015-09-22T14:43:51Z</dcterms:created>
  <dcterms:modified xsi:type="dcterms:W3CDTF">2017-05-25T20:09:47Z</dcterms:modified>
</cp:coreProperties>
</file>